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8" r:id="rId9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-1421" y="-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Рисунок 36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504000" y="6886800"/>
            <a:ext cx="2347920" cy="520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4640" cy="520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7920" cy="52092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F2781F6F-5DCE-458B-BB23-CC5BF0FE8D61}" type="slidenum"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 Unicode MS"/>
              </a:rPr>
              <a:t>‹#›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spc="-1">
                <a:latin typeface="Calibri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pc="-1">
                <a:latin typeface="Times New Roman"/>
              </a:rPr>
              <a:t>Для правки структуры щёлкните мышью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ru-RU" sz="1800" spc="-1">
                <a:latin typeface="Calibri"/>
              </a:rPr>
              <a:t>Второй уровень структуры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1800" spc="-1">
                <a:latin typeface="Calibri"/>
              </a:rPr>
              <a:t>Третий уровень структуры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ru-RU" sz="1800" spc="-1">
                <a:latin typeface="Calibri"/>
              </a:rPr>
              <a:t>Четвёртый уровень структуры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Calibri"/>
              </a:rPr>
              <a:t>Пятый уровень структуры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Calibri"/>
              </a:rPr>
              <a:t>Шестой уровень структуры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Calibri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627020" y="167760"/>
            <a:ext cx="7005600" cy="130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50000"/>
              </a:lnSpc>
            </a:pPr>
            <a:r>
              <a:rPr lang="ru-RU" sz="2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Кировское областное государственное общеобразовательное бюджетное </a:t>
            </a:r>
          </a:p>
          <a:p>
            <a:pPr algn="ctr">
              <a:lnSpc>
                <a:spcPct val="150000"/>
              </a:lnSpc>
            </a:pPr>
            <a:r>
              <a:rPr lang="ru-RU" sz="2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Учреждение «Средняя школа с углублённым изучением отдельных предметов»</a:t>
            </a:r>
          </a:p>
          <a:p>
            <a:pPr algn="ctr">
              <a:lnSpc>
                <a:spcPct val="150000"/>
              </a:lnSpc>
            </a:pPr>
            <a:r>
              <a:rPr lang="ru-RU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</a:t>
            </a:r>
            <a:r>
              <a:rPr lang="ru-RU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гт</a:t>
            </a:r>
            <a:r>
              <a:rPr lang="ru-RU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Ленинское </a:t>
            </a:r>
            <a:r>
              <a:rPr lang="ru-RU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Шабалинского</a:t>
            </a:r>
            <a:r>
              <a:rPr lang="ru-RU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района</a:t>
            </a:r>
            <a:endParaRPr dirty="0"/>
          </a:p>
        </p:txBody>
      </p:sp>
      <p:pic>
        <p:nvPicPr>
          <p:cNvPr id="40" name="Рисунок 39"/>
          <p:cNvPicPr/>
          <p:nvPr/>
        </p:nvPicPr>
        <p:blipFill>
          <a:blip r:embed="rId2"/>
          <a:stretch/>
        </p:blipFill>
        <p:spPr>
          <a:xfrm>
            <a:off x="3240000" y="3780000"/>
            <a:ext cx="2987280" cy="2278080"/>
          </a:xfrm>
          <a:prstGeom prst="rect">
            <a:avLst/>
          </a:prstGeom>
          <a:ln>
            <a:noFill/>
          </a:ln>
        </p:spPr>
      </p:pic>
      <p:sp>
        <p:nvSpPr>
          <p:cNvPr id="41" name="CustomShape 2"/>
          <p:cNvSpPr/>
          <p:nvPr/>
        </p:nvSpPr>
        <p:spPr>
          <a:xfrm>
            <a:off x="2335680" y="2160000"/>
            <a:ext cx="5588280" cy="147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strike="noStrike" spc="-1" dirty="0" smtClean="0">
                <a:solidFill>
                  <a:srgbClr val="4619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</a:t>
            </a:r>
            <a:r>
              <a:rPr lang="ru-RU" sz="4800" strike="noStrike" spc="-1" dirty="0">
                <a:solidFill>
                  <a:srgbClr val="4619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«Школьный театр»</a:t>
            </a:r>
            <a:endParaRPr dirty="0"/>
          </a:p>
        </p:txBody>
      </p:sp>
      <p:sp>
        <p:nvSpPr>
          <p:cNvPr id="42" name="CustomShape 3"/>
          <p:cNvSpPr/>
          <p:nvPr/>
        </p:nvSpPr>
        <p:spPr>
          <a:xfrm>
            <a:off x="3276360" y="5760000"/>
            <a:ext cx="6766560" cy="98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3240360">
              <a:lnSpc>
                <a:spcPct val="106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1040"/>
            <a:ext cx="8099640" cy="1237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ru-RU" sz="440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Значение театра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288000" y="1980000"/>
            <a:ext cx="9071640" cy="438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600" b="1" i="1" strike="noStrike" spc="-1" dirty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Театр поучает так, как этого не сделать толстой книге.   </a:t>
            </a:r>
            <a:r>
              <a:rPr lang="ru-RU" sz="3600" i="1" strike="noStrike" spc="-1" dirty="0" smtClean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Вольтер</a:t>
            </a:r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endParaRPr dirty="0"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600" b="1" i="1" strike="noStrike" spc="-1" dirty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Театр — это такая кафедра, с которой можно много сказать миру добра</a:t>
            </a:r>
            <a:r>
              <a:rPr lang="ru-RU" sz="3600" i="1" strike="noStrike" spc="-1" dirty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.  </a:t>
            </a:r>
            <a:endParaRPr dirty="0"/>
          </a:p>
          <a:p>
            <a:pPr marL="108000">
              <a:lnSpc>
                <a:spcPct val="100000"/>
              </a:lnSpc>
            </a:pPr>
            <a:r>
              <a:rPr lang="ru-RU" sz="3600" i="1" strike="noStrike" spc="-1" dirty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                           Н. В. Гоголь</a:t>
            </a:r>
            <a:endParaRPr dirty="0"/>
          </a:p>
        </p:txBody>
      </p:sp>
      <p:pic>
        <p:nvPicPr>
          <p:cNvPr id="45" name="Рисунок 44"/>
          <p:cNvPicPr/>
          <p:nvPr/>
        </p:nvPicPr>
        <p:blipFill>
          <a:blip r:embed="rId2"/>
          <a:stretch/>
        </p:blipFill>
        <p:spPr>
          <a:xfrm>
            <a:off x="6206490" y="4800600"/>
            <a:ext cx="3729150" cy="2647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827640"/>
            <a:ext cx="9071640" cy="5380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3640">
              <a:lnSpc>
                <a:spcPct val="115000"/>
              </a:lnSpc>
            </a:pPr>
            <a:r>
              <a:rPr lang="ru-RU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Цель проекта:</a:t>
            </a:r>
            <a:r>
              <a:rPr lang="ru-RU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 </a:t>
            </a:r>
            <a:r>
              <a:rPr lang="ru-RU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создание условий для творческого, интеллектуального, </a:t>
            </a:r>
            <a:r>
              <a:rPr lang="ru-RU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духовно-нравственного</a:t>
            </a:r>
            <a:r>
              <a:rPr lang="ru-RU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, культурного</a:t>
            </a:r>
            <a:r>
              <a:rPr lang="ru-RU" sz="3200" strike="noStrike" spc="-1" dirty="0">
                <a:solidFill>
                  <a:srgbClr val="FF0066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 </a:t>
            </a:r>
            <a:r>
              <a:rPr lang="ru-RU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развития личности </a:t>
            </a:r>
            <a:r>
              <a:rPr lang="ru-RU" sz="32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спосредством</a:t>
            </a:r>
            <a:r>
              <a:rPr lang="ru-RU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 </a:t>
            </a:r>
            <a:r>
              <a:rPr lang="ru-RU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театрального искусства</a:t>
            </a:r>
            <a:r>
              <a:rPr lang="ru-RU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. 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221040"/>
            <a:ext cx="8099640" cy="1237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ru-RU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Задачи проекта</a:t>
            </a:r>
            <a:r>
              <a:rPr lang="ru-RU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 
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143640" y="971640"/>
            <a:ext cx="9756000" cy="6048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364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ru-RU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раскрыть индивидуальные творческие способности личности; </a:t>
            </a:r>
            <a:endParaRPr/>
          </a:p>
          <a:p>
            <a:pPr marL="432000" indent="-32364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ru-RU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поддерживать стремление к самовыражению, самореализации, самосовершенствованию; </a:t>
            </a:r>
            <a:endParaRPr/>
          </a:p>
          <a:p>
            <a:pPr marL="432000" indent="-32364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ru-RU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формировать интеллектуальные, духовно – нравственные и культурные качества обучающихся; </a:t>
            </a:r>
            <a:endParaRPr/>
          </a:p>
          <a:p>
            <a:pPr marL="432000" indent="-32364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ru-RU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формировать адекватную самооценку обучающихся;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привить любовь к театру и художественной литературе;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способствовать развитию толерантных отношений;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288000"/>
            <a:ext cx="8099640" cy="1103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ru-RU" sz="4400" b="1" strike="noStrike" spc="-1">
                <a:uFill>
                  <a:solidFill>
                    <a:srgbClr val="FFFFFF"/>
                  </a:solidFill>
                </a:uFill>
                <a:latin typeface="Times New Roman"/>
              </a:rPr>
              <a:t>Планирование проекта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504000" y="1259640"/>
            <a:ext cx="9071640" cy="5832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622710" indent="-514350">
              <a:lnSpc>
                <a:spcPct val="100000"/>
              </a:lnSpc>
              <a:buClr>
                <a:srgbClr val="FFFFFF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3200" strike="noStrike" spc="-1" dirty="0" smtClean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1. Создать </a:t>
            </a:r>
            <a:r>
              <a:rPr lang="ru-RU" sz="3200" strike="noStrike" spc="-1" dirty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творческую группу единомышленников.</a:t>
            </a:r>
            <a:endParaRPr dirty="0"/>
          </a:p>
          <a:p>
            <a:pPr marL="622710" indent="-514350">
              <a:lnSpc>
                <a:spcPct val="100000"/>
              </a:lnSpc>
              <a:buClr>
                <a:srgbClr val="FFFFFF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3200" strike="noStrike" spc="-1" dirty="0" smtClean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2. Обеспечить </a:t>
            </a:r>
            <a:r>
              <a:rPr lang="ru-RU" sz="3200" strike="noStrike" spc="-1" dirty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нормативно-правовое, информационно- методическое, материально-техническое сопровождение деятельности.</a:t>
            </a:r>
            <a:endParaRPr dirty="0"/>
          </a:p>
          <a:p>
            <a:pPr marL="622710" indent="-514350">
              <a:lnSpc>
                <a:spcPct val="100000"/>
              </a:lnSpc>
              <a:buClr>
                <a:srgbClr val="FFFFFF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3200" strike="noStrike" spc="-1" dirty="0" smtClean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3. Подобрать </a:t>
            </a:r>
            <a:r>
              <a:rPr lang="ru-RU" sz="3200" strike="noStrike" spc="-1" dirty="0"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необходимый </a:t>
            </a:r>
            <a:r>
              <a:rPr lang="ru-RU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кадровый состав, распределить функциональные обязанности.</a:t>
            </a:r>
            <a:endParaRPr dirty="0"/>
          </a:p>
          <a:p>
            <a:pPr marL="622710" indent="-514350">
              <a:lnSpc>
                <a:spcPct val="100000"/>
              </a:lnSpc>
              <a:buClr>
                <a:srgbClr val="FFFFFF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4. </a:t>
            </a:r>
            <a:r>
              <a:rPr lang="ru-RU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Собрать </a:t>
            </a:r>
            <a:r>
              <a:rPr lang="ru-RU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театральную труппу.</a:t>
            </a:r>
            <a:endParaRPr dirty="0"/>
          </a:p>
          <a:p>
            <a:pPr marL="622710" indent="-514350">
              <a:lnSpc>
                <a:spcPct val="100000"/>
              </a:lnSpc>
              <a:buClr>
                <a:srgbClr val="FFFFFF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5. Обсудить </a:t>
            </a:r>
            <a:r>
              <a:rPr lang="ru-RU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и выбрать репертуар.</a:t>
            </a:r>
            <a:endParaRPr dirty="0"/>
          </a:p>
          <a:p>
            <a:pPr marL="622710" indent="-514350">
              <a:lnSpc>
                <a:spcPct val="100000"/>
              </a:lnSpc>
              <a:buClr>
                <a:srgbClr val="FFFFFF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6. Организовать </a:t>
            </a:r>
            <a:r>
              <a:rPr lang="ru-RU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репетиции, работу над костюмами, декорациями, реквизитом.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648000" y="485280"/>
            <a:ext cx="8099640" cy="2005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uFill>
                  <a:solidFill>
                    <a:srgbClr val="FFFFFF"/>
                  </a:solidFill>
                </a:uFill>
                <a:latin typeface="Times New Roman"/>
              </a:rPr>
              <a:t>Театр в состоянии выявить и подчеркнуть индивидуальность, неповторимость, единственность человеческой личности, независимо от того, где эта личность находится — на сцене или в зале.</a:t>
            </a:r>
            <a:endParaRPr/>
          </a:p>
        </p:txBody>
      </p:sp>
      <p:pic>
        <p:nvPicPr>
          <p:cNvPr id="56" name="Рисунок 55"/>
          <p:cNvPicPr/>
          <p:nvPr/>
        </p:nvPicPr>
        <p:blipFill>
          <a:blip r:embed="rId2"/>
          <a:stretch/>
        </p:blipFill>
        <p:spPr>
          <a:xfrm>
            <a:off x="144000" y="2880000"/>
            <a:ext cx="3743640" cy="4622760"/>
          </a:xfrm>
          <a:prstGeom prst="rect">
            <a:avLst/>
          </a:prstGeom>
          <a:ln>
            <a:noFill/>
          </a:ln>
        </p:spPr>
      </p:pic>
      <p:pic>
        <p:nvPicPr>
          <p:cNvPr id="57" name="Рисунок 56"/>
          <p:cNvPicPr/>
          <p:nvPr/>
        </p:nvPicPr>
        <p:blipFill>
          <a:blip r:embed="rId3"/>
          <a:stretch/>
        </p:blipFill>
        <p:spPr>
          <a:xfrm>
            <a:off x="4222080" y="3384000"/>
            <a:ext cx="5556240" cy="264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432000" y="216000"/>
            <a:ext cx="9504360" cy="6587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3640">
              <a:lnSpc>
                <a:spcPct val="115000"/>
              </a:lnSpc>
            </a:pPr>
            <a:r>
              <a:rPr lang="ru-RU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 </a:t>
            </a:r>
            <a:r>
              <a:rPr lang="ru-RU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Данный проект рассчитан на развитие и становление     следующих качеств: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повышение творческого потенциала личности школьников 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развитие коммуникативных и организаторских способностей 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повышение самооценки, избавление от комплексов 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повышение познавательного интереса к чтению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повышение культурной грамотности ученика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формирование четкой, правильной речи с хорошо поставленной дикцией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 расширение читательского кругозора, повышение словарного запаса обучающихся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развитие воображения, внимания и улучшение образной памяти</a:t>
            </a:r>
            <a:endParaRPr/>
          </a:p>
          <a:p>
            <a:pPr marL="432000" indent="-32364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улучшение психологического климата в ученическом коллективе </a:t>
            </a:r>
            <a:endParaRPr/>
          </a:p>
          <a:p>
            <a:pPr marL="432000" indent="-32364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овладение навыками изготовления костюмов для сцены 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овладение навыками постановки праздников 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овладение навыками сценического искусства</a:t>
            </a:r>
            <a:r>
              <a:rPr lang="ru-RU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roid Sans Fallback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972360" y="2880000"/>
            <a:ext cx="8099640" cy="1103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ru-RU" sz="7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Спасибо за внимание!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177</Words>
  <Application>Microsoft Office PowerPoint</Application>
  <PresentationFormat>Произвольный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Нежевлева</dc:creator>
  <cp:lastModifiedBy>User</cp:lastModifiedBy>
  <cp:revision>19</cp:revision>
  <dcterms:created xsi:type="dcterms:W3CDTF">2009-04-16T11:32:32Z</dcterms:created>
  <dcterms:modified xsi:type="dcterms:W3CDTF">2023-10-04T10:18:32Z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</Properties>
</file>